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1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73" r:id="rId13"/>
    <p:sldId id="270" r:id="rId14"/>
    <p:sldId id="272" r:id="rId15"/>
  </p:sldIdLst>
  <p:sldSz cx="9144000" cy="6858000" type="screen4x3"/>
  <p:notesSz cx="6669088" cy="97536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3CD80-E90C-4359-B532-470D9B5F6218}" type="datetimeFigureOut">
              <a:rPr lang="hr-HR" smtClean="0"/>
              <a:t>22.2.2018.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78298-48C1-4EDF-85D4-C797FB4835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720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93EAA-3A69-4029-BC83-0D0707661743}" type="datetimeFigureOut">
              <a:rPr lang="hr-HR" smtClean="0"/>
              <a:t>22.2.2018.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66750" y="4632325"/>
            <a:ext cx="5335588" cy="43894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778250" y="926465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945F0-3962-4657-96F6-FCD3105F3C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4758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945F0-3962-4657-96F6-FCD3105F3CC2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2202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D87F-2BC7-45E6-8171-EC31198309A8}" type="datetimeFigureOut">
              <a:rPr lang="hr-HR" smtClean="0"/>
              <a:t>22.2.2018.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440EE74-55D7-46DD-8E0C-33B2D96A983D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D87F-2BC7-45E6-8171-EC31198309A8}" type="datetimeFigureOut">
              <a:rPr lang="hr-HR" smtClean="0"/>
              <a:t>22.2.2018.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EE74-55D7-46DD-8E0C-33B2D96A983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D87F-2BC7-45E6-8171-EC31198309A8}" type="datetimeFigureOut">
              <a:rPr lang="hr-HR" smtClean="0"/>
              <a:t>22.2.2018.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EE74-55D7-46DD-8E0C-33B2D96A983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D87F-2BC7-45E6-8171-EC31198309A8}" type="datetimeFigureOut">
              <a:rPr lang="hr-HR" smtClean="0"/>
              <a:t>22.2.2018.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EE74-55D7-46DD-8E0C-33B2D96A983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D87F-2BC7-45E6-8171-EC31198309A8}" type="datetimeFigureOut">
              <a:rPr lang="hr-HR" smtClean="0"/>
              <a:t>22.2.2018.</a:t>
            </a:fld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EE74-55D7-46DD-8E0C-33B2D96A983D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D87F-2BC7-45E6-8171-EC31198309A8}" type="datetimeFigureOut">
              <a:rPr lang="hr-HR" smtClean="0"/>
              <a:t>22.2.2018.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EE74-55D7-46DD-8E0C-33B2D96A983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D87F-2BC7-45E6-8171-EC31198309A8}" type="datetimeFigureOut">
              <a:rPr lang="hr-HR" smtClean="0"/>
              <a:t>22.2.2018.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EE74-55D7-46DD-8E0C-33B2D96A983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D87F-2BC7-45E6-8171-EC31198309A8}" type="datetimeFigureOut">
              <a:rPr lang="hr-HR" smtClean="0"/>
              <a:t>22.2.2018.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EE74-55D7-46DD-8E0C-33B2D96A983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D87F-2BC7-45E6-8171-EC31198309A8}" type="datetimeFigureOut">
              <a:rPr lang="hr-HR" smtClean="0"/>
              <a:t>22.2.2018.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EE74-55D7-46DD-8E0C-33B2D96A983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D87F-2BC7-45E6-8171-EC31198309A8}" type="datetimeFigureOut">
              <a:rPr lang="hr-HR" smtClean="0"/>
              <a:t>22.2.2018.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EE74-55D7-46DD-8E0C-33B2D96A983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D87F-2BC7-45E6-8171-EC31198309A8}" type="datetimeFigureOut">
              <a:rPr lang="hr-HR" smtClean="0"/>
              <a:t>22.2.2018.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EE74-55D7-46DD-8E0C-33B2D96A983D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14AD87F-2BC7-45E6-8171-EC31198309A8}" type="datetimeFigureOut">
              <a:rPr lang="hr-HR" smtClean="0"/>
              <a:t>22.2.2018.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440EE74-55D7-46DD-8E0C-33B2D96A983D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besplatna.pravna.pomoc@pravosudje.h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ravosudje.gov.hr/vijesti/javni-natjecaj-za-financiranje-projekata-ovlastenih-udruga-i-pravnih-klinika-za-pruzanje-primarne-pravne-pomoci/1818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ravosudje.gov.hr/vijesti/javni-natjecaj-za-financiranje-projekata-ovlastenih-udruga-i-pravnih-klinika-za-pruzanje-primarne-pravne-pomoci/1818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sz="2400" b="1" dirty="0"/>
              <a:t>Ministarstvo pravosuđa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04705" y="2348881"/>
            <a:ext cx="6629400" cy="2097354"/>
          </a:xfrm>
        </p:spPr>
        <p:txBody>
          <a:bodyPr/>
          <a:lstStyle/>
          <a:p>
            <a:r>
              <a:rPr lang="hr-H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Natječaj za financiranje projekata ovlaštenih udruga i pravnih klinika za pružanje primarne pravne pomoći</a:t>
            </a:r>
            <a:endParaRPr lang="hr-H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4399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Gdje i kako poslati </a:t>
            </a:r>
            <a:r>
              <a:rPr lang="hr-HR" sz="3200" dirty="0" smtClean="0"/>
              <a:t>prijavu 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vi-V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vi-V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Prijave se šalju preporučeno poštom, putem dostavljača ili osobno Ministarstvu pravosuđa, Ulica grada Vukovara 49, 10000 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Zagreb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naznakom: </a:t>
            </a:r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just">
              <a:buNone/>
            </a:pPr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just">
              <a:buNone/>
            </a:pP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vi-V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Prijava na natječaj za financiranje projekata  ovlaštenih udruga i pravnih klinika za pružanje primarne pravne pomoći - ne otvarati“. </a:t>
            </a:r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9192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Rok za podnošenje prijava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Rok za podnošenje prijava na natječaj je </a:t>
            </a: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16. ožujka  2018. godine,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odnosno, do 15.00 sati istoga dana ako se radi o osobnoj dostavi ili putem dostavljača</a:t>
            </a:r>
            <a:r>
              <a:rPr lang="hr-H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Smatrat će se da je projekt valjano prijavljen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just">
              <a:buNone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-ako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datum na poštanskom žigu na prijavi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odgovara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roku za podnošenje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prijave,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just">
              <a:buNone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-ako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prijavljeni projekt dostavljen putem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dostavljača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ili osobno u roku za podnošenje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prijave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 za što će prijavitelju biti izdana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potvrda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točnom vremenu prijama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pošiljke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7987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Dodatna pojašnjenja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vi-V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Slanjem upita isključivo elektroničkim putem najkasnije do 2. ožujka 2018. na adresu: </a:t>
            </a:r>
          </a:p>
          <a:p>
            <a:pPr algn="just"/>
            <a:endParaRPr lang="vi-VN" dirty="0"/>
          </a:p>
          <a:p>
            <a:pPr marL="114300" indent="0" algn="just">
              <a:buNone/>
            </a:pPr>
            <a:r>
              <a:rPr lang="vi-VN" dirty="0" smtClean="0">
                <a:hlinkClick r:id="rId2"/>
              </a:rPr>
              <a:t>besplatna.pravna.pomoc@pravosudje.hr</a:t>
            </a:r>
            <a:endParaRPr lang="hr-HR" dirty="0" smtClean="0"/>
          </a:p>
          <a:p>
            <a:pPr marL="114300" indent="0" algn="just">
              <a:buNone/>
            </a:pPr>
            <a:endParaRPr lang="vi-VN" dirty="0"/>
          </a:p>
          <a:p>
            <a:pPr algn="just"/>
            <a:r>
              <a:rPr lang="vi-V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Odgovori na pojedine upite bit će poslani najkasnije pet dana prije isteka roka za podnošenje prijava izravno na adrese onih koji su pitanja postavili, a odgovori na najčešće postavljana pitanja objavit će se na mrežnoj stranici Ministarstva pravosuđa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3262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propisi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Zakon o besplatnoj pravnoj pomoći („Narodne novine“ , broj 143/13.)</a:t>
            </a:r>
          </a:p>
          <a:p>
            <a:pPr algn="just"/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Pravilnik o kriterijima za vrednovanje projekata udruga ovlaštenih za pružanje primarne pravne pomoći i pravnih klinika te o načinu izvještavanja o postupcima za ostvarivanje pravne pomoći („Narodne novine“, broj 64/14.)</a:t>
            </a:r>
          </a:p>
          <a:p>
            <a:pPr algn="just"/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Zakon o udrugama („Narodne novine“, broj 76/14.) </a:t>
            </a:r>
          </a:p>
          <a:p>
            <a:pPr algn="just"/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Uredba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  kriterijima, mjerilima i postupcima financiranja i ugovaranja programa i projekata od interesa za opće dobro koje provode udruge („Narodne novine“, broj 26/15.). </a:t>
            </a:r>
          </a:p>
          <a:p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7718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na pažnji</a:t>
            </a:r>
            <a:endParaRPr lang="hr-HR" dirty="0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cap="none" dirty="0" smtClean="0"/>
              <a:t>pravosudje.gov.hr</a:t>
            </a:r>
            <a:endParaRPr lang="hr-HR" cap="none" dirty="0"/>
          </a:p>
        </p:txBody>
      </p:sp>
    </p:spTree>
    <p:extLst>
      <p:ext uri="{BB962C8B-B14F-4D97-AF65-F5344CB8AC3E}">
        <p14:creationId xmlns:p14="http://schemas.microsoft.com/office/powerpoint/2010/main" val="2284344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>Predmet </a:t>
            </a:r>
            <a:br>
              <a:rPr lang="hr-HR" sz="3200" dirty="0" smtClean="0"/>
            </a:br>
            <a:r>
              <a:rPr lang="hr-HR" sz="3200" dirty="0" smtClean="0"/>
              <a:t>natječaja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pPr algn="just"/>
            <a:r>
              <a:rPr lang="hr-H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Natječaj je objavljen na mrežnim stranicama Ministarstva pravosuđa </a:t>
            </a:r>
            <a:r>
              <a:rPr lang="hr-H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 veljače 2018.</a:t>
            </a:r>
          </a:p>
          <a:p>
            <a:pPr algn="just"/>
            <a:endParaRPr lang="hr-H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just">
              <a:buNone/>
            </a:pPr>
            <a:r>
              <a:rPr lang="hr-HR" sz="2200" dirty="0" smtClean="0">
                <a:hlinkClick r:id="rId3"/>
              </a:rPr>
              <a:t>https</a:t>
            </a:r>
            <a:r>
              <a:rPr lang="hr-HR" sz="2200" dirty="0">
                <a:hlinkClick r:id="rId3"/>
              </a:rPr>
              <a:t>://</a:t>
            </a:r>
            <a:r>
              <a:rPr lang="hr-HR" sz="2200" dirty="0" smtClean="0">
                <a:hlinkClick r:id="rId3"/>
              </a:rPr>
              <a:t>pravosudje.gov.hr/vijesti/javni-natjecaj-za-financiranje-projekata-ovlastenih-udruga-i-pravnih-klinika-za-pruzanje-primarne-pravne-pomoci/18189</a:t>
            </a:r>
            <a:endParaRPr lang="hr-HR" sz="2200" dirty="0" smtClean="0"/>
          </a:p>
          <a:p>
            <a:pPr marL="114300" indent="0" algn="just">
              <a:buNone/>
            </a:pPr>
            <a:endParaRPr lang="hr-H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hr-H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Predmet natječaja </a:t>
            </a:r>
            <a:r>
              <a:rPr lang="hr-H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financijska potpora udrugama i pravnim klinikama za projekte pružanja primarne pravne </a:t>
            </a:r>
            <a:r>
              <a:rPr lang="hr-H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pomoći u 2018.</a:t>
            </a:r>
          </a:p>
          <a:p>
            <a:endParaRPr lang="hr-H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vi-VN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5382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Prihvatljivi prijavitelji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vi-VN" dirty="0"/>
              <a:t>udruge upisane u registar pružatelja primarne pravne pomoći pri Ministarstvu pravosuđa</a:t>
            </a:r>
          </a:p>
          <a:p>
            <a:pPr marL="114300" indent="0" algn="just">
              <a:buNone/>
            </a:pPr>
            <a:endParaRPr lang="vi-VN" dirty="0"/>
          </a:p>
          <a:p>
            <a:pPr algn="just"/>
            <a:r>
              <a:rPr lang="vi-VN" dirty="0"/>
              <a:t>pravne klinike visokih učilišta koja izvode sveučilišni studij u znanstvenom području prava, upisane u registar pružatelja primarne pravne pomoći pri Ministarstvu </a:t>
            </a:r>
            <a:r>
              <a:rPr lang="vi-VN" dirty="0" smtClean="0"/>
              <a:t>pravosuđa</a:t>
            </a:r>
            <a:endParaRPr lang="vi-VN" dirty="0"/>
          </a:p>
          <a:p>
            <a:pPr algn="just"/>
            <a:endParaRPr lang="vi-VN" dirty="0"/>
          </a:p>
          <a:p>
            <a:pPr marL="114300" indent="0" algn="just">
              <a:buNone/>
            </a:pPr>
            <a:r>
              <a:rPr lang="vi-VN" dirty="0"/>
              <a:t>Jedan prijavitelj može prijaviti i ugovoriti samo jedan projekt, a ovlašten je biti partner na više projekata.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3833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Ukupna vrijednost natječaja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37356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hr-H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Ukupno planirana vrijednost natječaja je </a:t>
            </a:r>
            <a:r>
              <a:rPr lang="hr-HR" sz="3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1.300.000,00 </a:t>
            </a:r>
            <a:r>
              <a:rPr lang="hr-HR" sz="3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 </a:t>
            </a:r>
            <a:endParaRPr lang="hr-HR" sz="3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just">
              <a:buNone/>
            </a:pPr>
            <a:endParaRPr lang="hr-HR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hr-HR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Najniži </a:t>
            </a:r>
            <a:r>
              <a:rPr lang="hr-H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iznos financijskih sredstava po pojedinom projektu je </a:t>
            </a:r>
            <a:r>
              <a:rPr lang="hr-H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45.000,00 </a:t>
            </a:r>
            <a:r>
              <a:rPr lang="hr-H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</a:t>
            </a:r>
          </a:p>
          <a:p>
            <a:pPr algn="just"/>
            <a:endParaRPr lang="hr-HR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hr-HR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Najviši </a:t>
            </a:r>
            <a:r>
              <a:rPr lang="hr-H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iznos financijskih sredstava po pojedinom projektu je </a:t>
            </a:r>
            <a:r>
              <a:rPr lang="hr-H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95.000,00 </a:t>
            </a:r>
            <a:r>
              <a:rPr lang="hr-H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kuna</a:t>
            </a:r>
            <a:endParaRPr lang="hr-HR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hr-H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Natječajem će se financirati </a:t>
            </a:r>
            <a:r>
              <a:rPr lang="hr-H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najviše 25 projekata </a:t>
            </a:r>
            <a:r>
              <a:rPr lang="hr-H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ovlaštenih udruga i pravnih </a:t>
            </a:r>
            <a:r>
              <a:rPr lang="hr-HR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klinika</a:t>
            </a:r>
            <a:endParaRPr lang="hr-HR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vi-VN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Predviđeno trajanje provedbe projekta </a:t>
            </a:r>
            <a:r>
              <a:rPr lang="vi-VN" sz="3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od sklapanja ugovora o financiranju projekta do 31. prosinca 2018</a:t>
            </a:r>
            <a:r>
              <a:rPr lang="vi-VN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45114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Prihvatljive aktivnosti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ktivnosti </a:t>
            </a:r>
            <a:r>
              <a:rPr lang="vi-V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kojima se pridonosi pružanju primarne pravne pomoći koja obuhvaća: </a:t>
            </a:r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endParaRPr lang="vi-VN" dirty="0"/>
          </a:p>
          <a:p>
            <a:pPr algn="just">
              <a:buFontTx/>
              <a:buChar char="-"/>
            </a:pP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opć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pravnu 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informacij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Tx/>
              <a:buChar char="-"/>
            </a:pPr>
            <a:endParaRPr lang="vi-V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Tx/>
              <a:buChar char="-"/>
            </a:pP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pravni </a:t>
            </a:r>
            <a:r>
              <a:rPr lang="vi-V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savjet </a:t>
            </a:r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Tx/>
              <a:buChar char="-"/>
            </a:pPr>
            <a:endParaRPr lang="vi-V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Tx/>
              <a:buChar char="-"/>
            </a:pP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sastavljanje </a:t>
            </a:r>
            <a:r>
              <a:rPr lang="vi-V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podnesaka pred javnopravnim tijelima, Europskim sudom za ljudska prava i međunarodnim organizacijama u skladu s međunarodnim ugovorima i pravilima o radu tih tijela </a:t>
            </a:r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Tx/>
              <a:buChar char="-"/>
            </a:pPr>
            <a:endParaRPr lang="vi-V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Tx/>
              <a:buChar char="-"/>
            </a:pP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zastupanje </a:t>
            </a:r>
            <a:r>
              <a:rPr lang="vi-V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postupcima pred javnopravnim tijelima </a:t>
            </a:r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Tx/>
              <a:buChar char="-"/>
            </a:pPr>
            <a:endParaRPr lang="vi-V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just">
              <a:buNone/>
            </a:pP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pravn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pomoć u izvansudskom mirnom rješenju 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spora</a:t>
            </a:r>
            <a:endParaRPr lang="vi-V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just">
              <a:buNone/>
            </a:pP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1226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Prihvatljivi izravni troškovi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457200" algn="just">
              <a:buFont typeface="+mj-lt"/>
              <a:buAutoNum type="arabicPeriod"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ljudski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resursi (plaće/naknade voditelju projekta, te provoditeljima aktivnosti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71500" indent="-457200" algn="just">
              <a:buFont typeface="+mj-lt"/>
              <a:buAutoNum type="arabicPeriod"/>
            </a:pP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457200" algn="just">
              <a:buFont typeface="+mj-lt"/>
              <a:buAutoNum type="arabicPeriod"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putovanja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(putni troškovi, dnevnice i troškovi smještaja za potrebe obavljanja projektnih aktivnosti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71500" indent="-457200" algn="just">
              <a:buFont typeface="+mj-lt"/>
              <a:buAutoNum type="arabicPeriod"/>
            </a:pP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457200" algn="just">
              <a:buFont typeface="+mj-lt"/>
              <a:buAutoNum type="arabicPeriod"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oprema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roba (u pravilu do 5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%)</a:t>
            </a:r>
          </a:p>
          <a:p>
            <a:pPr marL="571500" indent="-457200" algn="just">
              <a:buFont typeface="+mj-lt"/>
              <a:buAutoNum type="arabicPeriod"/>
            </a:pP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457200" algn="just">
              <a:buFont typeface="+mj-lt"/>
              <a:buAutoNum type="arabicPeriod"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ostali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troškovi, usluge (kampanje, edukacije za ključne korisnike, troškovi praćenja i vrednovanja provedbe projekta, drugi troškovi neophodni i neposredno vezani i nužni za provedbu projektnih aktivnosti i sl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457200">
              <a:buFont typeface="+mj-lt"/>
              <a:buAutoNum type="arabicPeriod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1028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Prihvatljivi neizravni troškovi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roškovi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režija (plin, voda, telefon, </a:t>
            </a:r>
            <a:r>
              <a:rPr lang="hr-H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najam prostora, struja i slično), bankovni troškovi, poštanski troškovi, troškovi uredskog materijala i svi ostali troškovi vezani uz projekt koji nisu navedeni u izravnim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troškovima</a:t>
            </a:r>
          </a:p>
          <a:p>
            <a:pPr algn="just"/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rošak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solemnizacije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bjanko zadužnice </a:t>
            </a:r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just">
              <a:buNone/>
            </a:pP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mogu biti veći od </a:t>
            </a:r>
            <a:r>
              <a:rPr lang="hr-H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15% ukupnog iznosa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koji se traži </a:t>
            </a:r>
          </a:p>
        </p:txBody>
      </p:sp>
    </p:spTree>
    <p:extLst>
      <p:ext uri="{BB962C8B-B14F-4D97-AF65-F5344CB8AC3E}">
        <p14:creationId xmlns:p14="http://schemas.microsoft.com/office/powerpoint/2010/main" val="4075408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Prijava na natječaj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373563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endParaRPr lang="vi-V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vi-V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Prijave projekata dostavljaju se isključivo na propisanim 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obrascima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 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prilaganjem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ostale obvezne 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prijavne dokumentacije </a:t>
            </a:r>
          </a:p>
          <a:p>
            <a:pPr marL="114300" indent="0" algn="just">
              <a:buNone/>
            </a:pPr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Propisani obrasci te 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Uput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prijavitelje </a:t>
            </a:r>
            <a:r>
              <a:rPr lang="vi-V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dostupni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</a:t>
            </a:r>
            <a:r>
              <a:rPr lang="vi-V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mrežnoj stranici Ministarstva 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pravosuđa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114300" indent="0" algn="just">
              <a:buNone/>
            </a:pPr>
            <a:endParaRPr lang="hr-HR" dirty="0"/>
          </a:p>
          <a:p>
            <a:pPr marL="114300" indent="0" algn="just">
              <a:buNone/>
            </a:pPr>
            <a:r>
              <a:rPr lang="hr-HR">
                <a:hlinkClick r:id="rId2"/>
              </a:rPr>
              <a:t>https</a:t>
            </a:r>
            <a:r>
              <a:rPr lang="hr-HR">
                <a:hlinkClick r:id="rId2"/>
              </a:rPr>
              <a:t>://</a:t>
            </a:r>
            <a:r>
              <a:rPr lang="hr-HR" smtClean="0">
                <a:hlinkClick r:id="rId2"/>
              </a:rPr>
              <a:t>pravosudje.gov.hr/vijesti/javni-natjecaj-za-financiranje-projekata-ovlastenih-udruga-i-pravnih-klinika-za-pruzanje-primarne-pravne-pomoci/18189</a:t>
            </a:r>
            <a:endParaRPr lang="hr-HR" smtClean="0"/>
          </a:p>
          <a:p>
            <a:pPr marL="114300" indent="0" algn="just">
              <a:buNone/>
            </a:pPr>
            <a:endParaRPr lang="hr-HR"/>
          </a:p>
          <a:p>
            <a:pPr marL="114300" indent="0" algn="just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1365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Gdje i kako poslati prijavu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Obvezne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obrasce i dokumente za prijavu projekta potrebno je poslati u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114300" indent="0" algn="just">
              <a:buNone/>
            </a:pP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457200" algn="just">
              <a:buAutoNum type="arabicPeriod"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papirnatom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obliku (jedan izvornik)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</a:p>
          <a:p>
            <a:pPr marL="571500" indent="-457200" algn="just">
              <a:buAutoNum type="arabicPeriod"/>
            </a:pPr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457200" algn="just">
              <a:buAutoNum type="arabicPeriod"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elektroničkom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obliku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CD-u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58395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ekarska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potekars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ekars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169</TotalTime>
  <Words>636</Words>
  <Application>Microsoft Office PowerPoint</Application>
  <PresentationFormat>Prikaz na zaslonu (4:3)</PresentationFormat>
  <Paragraphs>93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Apotekarska</vt:lpstr>
      <vt:lpstr>Natječaj za financiranje projekata ovlaštenih udruga i pravnih klinika za pružanje primarne pravne pomoći</vt:lpstr>
      <vt:lpstr>Predmet  natječaja</vt:lpstr>
      <vt:lpstr>Prihvatljivi prijavitelji</vt:lpstr>
      <vt:lpstr>Ukupna vrijednost natječaja</vt:lpstr>
      <vt:lpstr>Prihvatljive aktivnosti</vt:lpstr>
      <vt:lpstr>Prihvatljivi izravni troškovi</vt:lpstr>
      <vt:lpstr>Prihvatljivi neizravni troškovi</vt:lpstr>
      <vt:lpstr>Prijava na natječaj</vt:lpstr>
      <vt:lpstr>Gdje i kako poslati prijavu</vt:lpstr>
      <vt:lpstr>Gdje i kako poslati prijavu </vt:lpstr>
      <vt:lpstr>Rok za podnošenje prijava</vt:lpstr>
      <vt:lpstr>Dodatna pojašnjenja</vt:lpstr>
      <vt:lpstr>propisi</vt:lpstr>
      <vt:lpstr>Hvala na pažnji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Jasminka Bertović</dc:creator>
  <cp:lastModifiedBy>Jasminka Bertović</cp:lastModifiedBy>
  <cp:revision>60</cp:revision>
  <cp:lastPrinted>2018-02-21T12:55:50Z</cp:lastPrinted>
  <dcterms:created xsi:type="dcterms:W3CDTF">2018-02-21T10:20:53Z</dcterms:created>
  <dcterms:modified xsi:type="dcterms:W3CDTF">2018-02-22T09:48:28Z</dcterms:modified>
</cp:coreProperties>
</file>